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1" r:id="rId2"/>
    <p:sldId id="293" r:id="rId3"/>
    <p:sldId id="257" r:id="rId4"/>
    <p:sldId id="273" r:id="rId5"/>
    <p:sldId id="30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9C9"/>
    <a:srgbClr val="85AE96"/>
    <a:srgbClr val="8DBB35"/>
    <a:srgbClr val="185C2D"/>
    <a:srgbClr val="C8CFA4"/>
    <a:srgbClr val="999E71"/>
    <a:srgbClr val="D4A510"/>
    <a:srgbClr val="5D5720"/>
    <a:srgbClr val="D7CCAE"/>
    <a:srgbClr val="AB9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678B-D5C1-4914-9FDF-71B130FB405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ECE6-0242-4146-A39E-41709CA6F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Image path: C:\Users\ghavens\Documents\UKentucky\site photos\IMG_3752.JPG</a:t>
            </a:r>
          </a:p>
          <a:p>
            <a:r>
              <a:rPr lang="en-US" dirty="0"/>
              <a:t>Original Size: 2.9MB W:3,648px H:2,736px</a:t>
            </a:r>
          </a:p>
          <a:p>
            <a:r>
              <a:rPr lang="en-US" dirty="0"/>
              <a:t>Compressed Size: 240KB W:1,280px H:960px (91.9% using JPEG compression of 80)</a:t>
            </a:r>
          </a:p>
          <a:p>
            <a:r>
              <a:rPr lang="en-US" dirty="0"/>
              <a:t>Last Updated: 5/30/2012 3:59:44 PM by </a:t>
            </a:r>
            <a:r>
              <a:rPr lang="en-US" dirty="0" err="1"/>
              <a:t>ghavens</a:t>
            </a:r>
            <a:r>
              <a:rPr lang="en-US"/>
              <a:t> via Sasaki PPT Image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3AA8-5636-4784-A391-4AEC4F2AFED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Image path: G:\26143.00\REVISED_ILLUSTRATIVE_07-2017\GIS\Data\Aerial\Aerial_2017_05ftres.jpg</a:t>
            </a:r>
          </a:p>
          <a:p>
            <a:endParaRPr lang="en-US"/>
          </a:p>
          <a:p>
            <a:r>
              <a:rPr lang="en-US"/>
              <a:t>Last Updated: 10/13/2017 10:21:45 AM by ghavens via Sasaki PPT Image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0ECE6-0242-4146-A39E-41709CA6F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Image path: G:\26143.00\REVISED_ILLUSTRATIVE_07-2017\Transmit\DESIGN DISTILL RENDERING MATERIAL\PHASE ONE_LAWN\2017-10-11 - UK - KIRWAN UPDATE_LAWN.jpg</a:t>
            </a:r>
          </a:p>
          <a:p>
            <a:r>
              <a:rPr lang="en-US"/>
              <a:t>Original Size: 3.2MB</a:t>
            </a:r>
          </a:p>
          <a:p>
            <a:r>
              <a:rPr lang="en-US"/>
              <a:t>No compression. WARNING: this is a large image, please consider optimizing.</a:t>
            </a:r>
          </a:p>
          <a:p>
            <a:r>
              <a:rPr lang="en-US"/>
              <a:t>Last Updated: 10/12/2017 2:28:17 PM by sliu via Sasaki PPT Image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0ECE6-0242-4146-A39E-41709CA6F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Image path: G:\26143.00\REVISED_ILLUSTRATIVE_07-2017\Transmit\DESIGN DISTILL RENDERING MATERIAL\PHASE TWO_PROPOSED BLDGS +LAWN\BIRDEYE BLDGS+LAWN.jpg</a:t>
            </a:r>
          </a:p>
          <a:p>
            <a:r>
              <a:rPr lang="en-US"/>
              <a:t>Original Size: 2.7MB</a:t>
            </a:r>
          </a:p>
          <a:p>
            <a:r>
              <a:rPr lang="en-US"/>
              <a:t>No compression. WARNING: this is a large image, please consider optimizing.</a:t>
            </a:r>
          </a:p>
          <a:p>
            <a:r>
              <a:rPr lang="en-US"/>
              <a:t>Last Updated: 10/20/2017 8:43:59 AM by ghavens via Sasaki PPT Image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0ECE6-0242-4146-A39E-41709CA6F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Image path: G:\26143.00\Kirwan Blanding 201409\Rendering Deliverables\DD_Sasaki_Kentucky_View01_WithOutBuildings_2017_10_19 Preview (1).jpg</a:t>
            </a:r>
          </a:p>
          <a:p>
            <a:r>
              <a:rPr lang="en-US"/>
              <a:t>Original Size: 2.7MB</a:t>
            </a:r>
          </a:p>
          <a:p>
            <a:r>
              <a:rPr lang="en-US"/>
              <a:t>No compression. WARNING: this is a large image, please consider optimizing.</a:t>
            </a:r>
          </a:p>
          <a:p>
            <a:r>
              <a:rPr lang="en-US"/>
              <a:t>Last Updated: 10/20/2017 8:45:04 AM by ghavens via Sasaki PPT Image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0ECE6-0242-4146-A39E-41709CA6F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A3A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A3A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AF1C-C906-4D81-A341-7FDE27E30DD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C4A7-4450-4751-8A12-068755D3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 Image path: C:\Users\ghavens\Documents\UKentucky\site photos\IMG_3752.JPG&#10;Original Size: 2.9MB W:3,648px H:2,736px&#10;Compressed Size: 240KB W:1,280px H:960px (91.9% using JPEG compression of 80)&#10;Last Updated: 5/30/2012 3:59:44 PM by ghavens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-1772"/>
            <a:ext cx="12218148" cy="6858000"/>
          </a:xfrm>
          <a:prstGeom prst="rect">
            <a:avLst/>
          </a:prstGeom>
          <a:solidFill>
            <a:srgbClr val="005DAA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600" y="2755227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itchFamily="34" charset="0"/>
                <a:ea typeface="ＭＳ Ｐゴシック" pitchFamily="34" charset="-128"/>
              </a:rPr>
              <a:t>UNIVERSITY OF KENTUCKY</a:t>
            </a: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Swis721 Lt BT" pitchFamily="34" charset="0"/>
                <a:ea typeface="ＭＳ Ｐゴシック" pitchFamily="34" charset="-128"/>
              </a:rPr>
              <a:t>KIRWAN BLANDING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80796" y="1970498"/>
            <a:ext cx="6499307" cy="7951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4078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G:\26143.00\Kirwan Blanding 201409\Rendering Deliverables\2017_10_20_Kirwan Blanding_renderings.pptx</a:t>
            </a:r>
          </a:p>
        </p:txBody>
      </p:sp>
    </p:spTree>
    <p:extLst>
      <p:ext uri="{BB962C8B-B14F-4D97-AF65-F5344CB8AC3E}">
        <p14:creationId xmlns:p14="http://schemas.microsoft.com/office/powerpoint/2010/main" val="32877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 Image path: G:\26143.00\REVISED_ILLUSTRATIVE_07-2017\GIS\Data\Aerial\Aerial_2017_05ftres.jpg&#10;&#10;Last Updated: 10/13/2017 10:21:45 AM by ghavens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3123" y="133350"/>
            <a:ext cx="1144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503" y="-42021"/>
            <a:ext cx="9175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/>
              </a:rPr>
              <a:t>Existing Conditions</a:t>
            </a:r>
          </a:p>
        </p:txBody>
      </p:sp>
      <p:sp>
        <p:nvSpPr>
          <p:cNvPr id="5" name="Oval 4"/>
          <p:cNvSpPr/>
          <p:nvPr/>
        </p:nvSpPr>
        <p:spPr>
          <a:xfrm>
            <a:off x="4365267" y="1606164"/>
            <a:ext cx="2313830" cy="23138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FF9F-33B4-C34B-A05C-F68F16D8620C}"/>
              </a:ext>
            </a:extLst>
          </p:cNvPr>
          <p:cNvSpPr/>
          <p:nvPr/>
        </p:nvSpPr>
        <p:spPr>
          <a:xfrm>
            <a:off x="4094921" y="2107100"/>
            <a:ext cx="1182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152246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 Image path: G:\26143.00\REVISED_ILLUSTRATIVE_07-2017\Transmit\DESIGN DISTILL RENDERING MATERIAL\PHASE ONE_LAWN\2017-10-11 - UK - KIRWAN UPDATE_LAWN.jpg&#10;Original Size: 3.2MB&#10;No compression. WARNING: this is a large image, please consider optimizing.&#10;Last Updated: 10/12/2017 2:28:17 PM by sliu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350"/>
            <a:ext cx="12189960" cy="65913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350"/>
            <a:ext cx="12189960" cy="65913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Oval 1"/>
          <p:cNvSpPr/>
          <p:nvPr/>
        </p:nvSpPr>
        <p:spPr>
          <a:xfrm>
            <a:off x="4611757" y="2007704"/>
            <a:ext cx="1928191" cy="19122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61" y="209633"/>
            <a:ext cx="109509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Kirwan-Blanding After Demolition – Future Green</a:t>
            </a:r>
          </a:p>
        </p:txBody>
      </p:sp>
    </p:spTree>
    <p:extLst>
      <p:ext uri="{BB962C8B-B14F-4D97-AF65-F5344CB8AC3E}">
        <p14:creationId xmlns:p14="http://schemas.microsoft.com/office/powerpoint/2010/main" val="23096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iginal Image path: G:\26143.00\REVISED_ILLUSTRATIVE_07-2017\Transmit\DESIGN DISTILL RENDERING MATERIAL\PHASE TWO_PROPOSED BLDGS +LAWN\BIRDEYE BLDGS+LAWN.jpg&#10;Original Size: 2.7MB&#10;No compression. WARNING: this is a large image, please consider optimizing.&#10;Last Updated: 10/20/2017 8:43:59 AM by ghavens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12181224" cy="602615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71562" y="209633"/>
            <a:ext cx="121204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Green with Future Building Sites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5726" y="983185"/>
            <a:ext cx="11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165801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 Image path: G:\26143.00\Kirwan Blanding 201409\Rendering Deliverables\DD_Sasaki_Kentucky_View01_WithOutBuildings_2017_10_19 Preview (1).jpg&#10;Original Size: 2.7MB&#10;No compression. WARNING: this is a large image, please consider optimizing.&#10;Last Updated: 10/20/2017 8:45:04 AM by ghavens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0615" cy="685800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17DFF-C2A7-3A41-9AB5-EC9FF25FA977}"/>
              </a:ext>
            </a:extLst>
          </p:cNvPr>
          <p:cNvSpPr txBox="1"/>
          <p:nvPr/>
        </p:nvSpPr>
        <p:spPr>
          <a:xfrm>
            <a:off x="71561" y="209633"/>
            <a:ext cx="9175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/>
              </a:rPr>
              <a:t>Concept: Future Allee with Green</a:t>
            </a:r>
          </a:p>
        </p:txBody>
      </p:sp>
    </p:spTree>
    <p:extLst>
      <p:ext uri="{BB962C8B-B14F-4D97-AF65-F5344CB8AC3E}">
        <p14:creationId xmlns:p14="http://schemas.microsoft.com/office/powerpoint/2010/main" val="1171193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DIR" val="G:\26143.00\Kirwan Blanding 201409\Rendering Deliverabl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512"/>
  <p:tag name="POINT_HEIGHT" val="384"/>
  <p:tag name="IMGPATH" val="C:\Users\ghavens\Documents\UKentucky\site photos\IMG_3752.JPG"/>
  <p:tag name="IMGINFO" val="﻿&lt;?xml version=&quot;1.0&quot; encoding=&quot;utf-8&quot;?&gt;&lt;ImageInfo OptBytes=&quot;246097&quot; OrigBytes=&quot;3034489&quot; User=&quot;ghavens&quot; Quality=&quot;80&quot;&gt;&lt;OrigSize&gt;&lt;Width&gt;3648&lt;/Width&gt;&lt;Height&gt;2736&lt;/Height&gt;&lt;/OrigSize&gt;&lt;OptSize&gt;&lt;Width&gt;1280&lt;/Width&gt;&lt;Height&gt;960&lt;/Height&gt;&lt;/OptSize&gt;&lt;LastUpdate&gt;2012-05-30T15:59:44.9685642-04:00&lt;/LastUpdate&gt;&lt;/Imag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959.8909"/>
  <p:tag name="POINT_HEIGHT" val="519.0546"/>
  <p:tag name="IMGPATH" val="G:\26143.00\REVISED_ILLUSTRATIVE_07-2017\GIS\Data\Aerial\Aerial_2017_05ftres.jpg"/>
  <p:tag name="IMGINFO" val="﻿&lt;?xml version=&quot;1.0&quot; encoding=&quot;utf-8&quot;?&gt;&lt;ImageInfo OptBytes=&quot;0&quot; OrigBytes=&quot;0&quot; User=&quot;ghavens&quot; Quality=&quot;95&quot;&gt;&lt;OrigSize&gt;&lt;Width&gt;0&lt;/Width&gt;&lt;Height&gt;0&lt;/Height&gt;&lt;/OrigSize&gt;&lt;OptSize&gt;&lt;Width&gt;0&lt;/Width&gt;&lt;Height&gt;0&lt;/Height&gt;&lt;/OptSize&gt;&lt;LastUpdate&gt;2017-10-13T10:21:45.0914969-04:00&lt;/LastUpdate&gt;&lt;/Imag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960.5454"/>
  <p:tag name="POINT_HEIGHT" val="519.3818"/>
  <p:tag name="IMGPATH" val="G:\26143.00\REVISED_ILLUSTRATIVE_07-2017\Transmit\DESIGN DISTILL RENDERING MATERIAL\PHASE ONE_LAWN\2017-10-11 - UK - KIRWAN UPDATE_LAWN.jpg"/>
  <p:tag name="IMGINFO" val="﻿&lt;?xml version=&quot;1.0&quot; encoding=&quot;utf-8&quot;?&gt;&lt;ImageInfo OptBytes=&quot;113031&quot; OrigBytes=&quot;3309527&quot; User=&quot;sliu&quot; Quality=&quot;95&quot;&gt;&lt;OrigSize&gt;&lt;Width&gt;4500&lt;/Width&gt;&lt;Height&gt;2226&lt;/Height&gt;&lt;/OrigSize&gt;&lt;OptSize&gt;&lt;Width&gt;1280&lt;/Width&gt;&lt;Height&gt;633&lt;/Height&gt;&lt;/OptSize&gt;&lt;LastUpdate&gt;2017-10-12T14:28:17.6200255-04:00&lt;/LastUpdate&gt;&lt;/Imag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960.5454"/>
  <p:tag name="POINT_HEIGHT" val="519.3818"/>
  <p:tag name="IMGPATH" val="G:\26143.00\REVISED_ILLUSTRATIVE_07-2017\Transmit\DESIGN DISTILL RENDERING MATERIAL\PHASE ONE_LAWN\2017-10-11 - UK - KIRWAN UPDATE_LAWN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958.5818"/>
  <p:tag name="POINT_HEIGHT" val="474.2182"/>
  <p:tag name="IMGPATH" val="G:\26143.00\REVISED_ILLUSTRATIVE_07-2017\Transmit\DESIGN DISTILL RENDERING MATERIAL\PHASE TWO_PROPOSED BLDGS +LAWN\BIRDEYE BLDGS+LAWN.jpg"/>
  <p:tag name="IMGINFO" val="﻿&lt;?xml version=&quot;1.0&quot; encoding=&quot;utf-8&quot;?&gt;&lt;ImageInfo OptBytes=&quot;295703&quot; OrigBytes=&quot;2815682&quot; User=&quot;ghavens&quot; Quality=&quot;80&quot;&gt;&lt;OrigSize&gt;&lt;Width&gt;5440&lt;/Width&gt;&lt;Height&gt;3060&lt;/Height&gt;&lt;/OrigSize&gt;&lt;OptSize&gt;&lt;Width&gt;1280&lt;/Width&gt;&lt;Height&gt;720&lt;/Height&gt;&lt;/OptSize&gt;&lt;LastUpdate&gt;2017-10-20T08:43:59.0858364-04:00&lt;/LastUpdate&gt;&lt;/Imag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959.8909"/>
  <p:tag name="POINT_HEIGHT" val="540"/>
  <p:tag name="IMGPATH" val="G:\26143.00\Kirwan Blanding 201409\Rendering Deliverables\DD_Sasaki_Kentucky_View01_WithOutBuildings_2017_10_19 Preview (1).jpg"/>
  <p:tag name="IMGINFO" val="﻿&lt;?xml version=&quot;1.0&quot; encoding=&quot;utf-8&quot;?&gt;&lt;ImageInfo OptBytes=&quot;295703&quot; OrigBytes=&quot;2815682&quot; User=&quot;ghavens&quot; Quality=&quot;95&quot;&gt;&lt;OrigSize&gt;&lt;Width&gt;5440&lt;/Width&gt;&lt;Height&gt;3060&lt;/Height&gt;&lt;/OrigSize&gt;&lt;OptSize&gt;&lt;Width&gt;1280&lt;/Width&gt;&lt;Height&gt;720&lt;/Height&gt;&lt;/OptSize&gt;&lt;LastUpdate&gt;2017-10-20T08:45:04.9772688-04:00&lt;/LastUpdate&gt;&lt;/ImageInfo&gt;"/>
</p:tagLst>
</file>

<file path=ppt/theme/theme1.xml><?xml version="1.0" encoding="utf-8"?>
<a:theme xmlns:a="http://schemas.openxmlformats.org/drawingml/2006/main" name="Blank">
  <a:themeElements>
    <a:clrScheme name="SasakiLight">
      <a:dk1>
        <a:srgbClr val="3B3B3B"/>
      </a:dk1>
      <a:lt1>
        <a:sysClr val="window" lastClr="FFFFFF"/>
      </a:lt1>
      <a:dk2>
        <a:srgbClr val="BFC9D9"/>
      </a:dk2>
      <a:lt2>
        <a:srgbClr val="D9D9D9"/>
      </a:lt2>
      <a:accent1>
        <a:srgbClr val="D1C7D9"/>
      </a:accent1>
      <a:accent2>
        <a:srgbClr val="DEBFBF"/>
      </a:accent2>
      <a:accent3>
        <a:srgbClr val="D9CCB0"/>
      </a:accent3>
      <a:accent4>
        <a:srgbClr val="C7CFA6"/>
      </a:accent4>
      <a:accent5>
        <a:srgbClr val="BAD9C9"/>
      </a:accent5>
      <a:accent6>
        <a:srgbClr val="ABABAB"/>
      </a:accent6>
      <a:hlink>
        <a:srgbClr val="8C99C2"/>
      </a:hlink>
      <a:folHlink>
        <a:srgbClr val="A88CAD"/>
      </a:folHlink>
    </a:clrScheme>
    <a:fontScheme name="Sasaki Fonts">
      <a:majorFont>
        <a:latin typeface="Korolev Bold"/>
        <a:ea typeface=""/>
        <a:cs typeface=""/>
      </a:majorFont>
      <a:minorFont>
        <a:latin typeface="Cheltenham ITC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">
      <a:srgbClr val="3A3A3A"/>
    </a:custClr>
    <a:custClr name="Dark Blue">
      <a:srgbClr val="441CC1"/>
    </a:custClr>
    <a:custClr name="Dark Purple">
      <a:srgbClr val="720087"/>
    </a:custClr>
    <a:custClr name="Dark Red">
      <a:srgbClr val="87002D"/>
    </a:custClr>
    <a:custClr name="Dark Orange">
      <a:srgbClr val="915B00"/>
    </a:custClr>
    <a:custClr name="Dark Yellow">
      <a:srgbClr val="5E5600"/>
    </a:custClr>
    <a:custClr name="Dark Green">
      <a:srgbClr val="005B2D"/>
    </a:custClr>
    <a:custClr name="White 1">
      <a:srgbClr val="FFFFFF"/>
    </a:custClr>
    <a:custClr name="White 2">
      <a:srgbClr val="FFFFFF"/>
    </a:custClr>
    <a:custClr name="White 3">
      <a:srgbClr val="FFFFFF"/>
    </a:custClr>
    <a:custClr name="Bright Gray">
      <a:srgbClr val="727272"/>
    </a:custClr>
    <a:custClr name="Bright Blue">
      <a:srgbClr val="607CFF"/>
    </a:custClr>
    <a:custClr name="Bright Purple">
      <a:srgbClr val="C14CFF"/>
    </a:custClr>
    <a:custClr name="Bright Red">
      <a:srgbClr val="FF002D"/>
    </a:custClr>
    <a:custClr name="Bright Orange">
      <a:srgbClr val="FF7700"/>
    </a:custClr>
    <a:custClr name="Bright Yellow">
      <a:srgbClr val="D8A300"/>
    </a:custClr>
    <a:custClr name="Bright Green">
      <a:srgbClr val="89BA00"/>
    </a:custClr>
    <a:custClr name="White 4">
      <a:srgbClr val="FFFFFF"/>
    </a:custClr>
    <a:custClr name="White 5">
      <a:srgbClr val="FFFFFF"/>
    </a:custClr>
    <a:custClr name="White 6">
      <a:srgbClr val="FFFFFF"/>
    </a:custClr>
    <a:custClr name="Muted Gray">
      <a:srgbClr val="AAAAAA"/>
    </a:custClr>
    <a:custClr name="Muted Blue">
      <a:srgbClr val="8C99C1"/>
    </a:custClr>
    <a:custClr name="Muted Purple">
      <a:srgbClr val="A88CAD"/>
    </a:custClr>
    <a:custClr name="Muted Red">
      <a:srgbClr val="B78E8E"/>
    </a:custClr>
    <a:custClr name="Muted Orange">
      <a:srgbClr val="AD9B7F"/>
    </a:custClr>
    <a:custClr name="Muted Yellow">
      <a:srgbClr val="999E72"/>
    </a:custClr>
    <a:custClr name="Muted Green">
      <a:srgbClr val="7FAD96"/>
    </a:custClr>
    <a:custClr name="White 7">
      <a:srgbClr val="FFFFFF"/>
    </a:custClr>
    <a:custClr name="White 8">
      <a:srgbClr val="FFFFFF"/>
    </a:custClr>
    <a:custClr name="White 9">
      <a:srgbClr val="FFFFFF"/>
    </a:custClr>
    <a:custClr name="Light Gray">
      <a:srgbClr val="D9D9D9"/>
    </a:custClr>
    <a:custClr name="Light Blue">
      <a:srgbClr val="BFC9D8"/>
    </a:custClr>
    <a:custClr name="Light Purple">
      <a:srgbClr val="D1C6D8"/>
    </a:custClr>
    <a:custClr name="Light Red">
      <a:srgbClr val="DDBFBF"/>
    </a:custClr>
    <a:custClr name="Light Orange">
      <a:srgbClr val="D8CCAF"/>
    </a:custClr>
    <a:custClr name="Light Yellow">
      <a:srgbClr val="C6CEA5"/>
    </a:custClr>
    <a:custClr name="Light Green">
      <a:srgbClr val="BAD8C9"/>
    </a:custClr>
    <a:custClr name="White 10">
      <a:srgbClr val="FFFFFF"/>
    </a:custClr>
    <a:custClr name="White 11">
      <a:srgbClr val="FFFFFF"/>
    </a:custClr>
    <a:custClr name="White 12">
      <a:srgbClr val="FFFFFF"/>
    </a:custClr>
  </a:custClrLst>
  <a:extLst>
    <a:ext uri="{05A4C25C-085E-4340-85A3-A5531E510DB2}">
      <thm15:themeFamily xmlns:thm15="http://schemas.microsoft.com/office/thememl/2012/main" name="Presentation1" id="{BEDB95D1-01F7-47FF-9E81-50E3E6270496}" vid="{CAB2876D-9A29-4B04-AD07-3A550009D7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1116</TotalTime>
  <Words>350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Cheltenham ITC Pro Light</vt:lpstr>
      <vt:lpstr>Korolev Bold</vt:lpstr>
      <vt:lpstr>Myriad Pro</vt:lpstr>
      <vt:lpstr>Swis721 Lt BT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Sasaki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Shiyao Liu</dc:creator>
  <cp:lastModifiedBy>Johnson, Kathy S.</cp:lastModifiedBy>
  <cp:revision>26</cp:revision>
  <dcterms:created xsi:type="dcterms:W3CDTF">2017-10-12T18:26:56Z</dcterms:created>
  <dcterms:modified xsi:type="dcterms:W3CDTF">2019-12-06T14:03:38Z</dcterms:modified>
</cp:coreProperties>
</file>